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64" r:id="rId5"/>
    <p:sldId id="257" r:id="rId6"/>
    <p:sldId id="258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02D"/>
    <a:srgbClr val="1E5B4F"/>
    <a:srgbClr val="9C2348"/>
    <a:srgbClr val="A151A3"/>
    <a:srgbClr val="151ADF"/>
    <a:srgbClr val="B93A3A"/>
    <a:srgbClr val="9B6565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84E3C-7DE8-4449-AD25-F4AB4D6AC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992A95-9BF4-4A54-9F18-979A374D6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8DB466-E7E6-4CF5-8B5F-26E8D735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2780FE-9CF0-4487-AD9F-BF29F1E4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B952-B601-45EE-B8AE-99511377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04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6A77F-8194-4AFF-A213-C7EDAB40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E87E5C-3FCE-481B-B858-593D003EF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E3348-1E60-430C-9188-9C56CBDC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00F7E-4BD5-4AB9-B1EF-2146F270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1D8DD6-BFE6-423C-8F68-3080F527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6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ACB221-1D2E-434B-A4EC-CDA2029F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57DDAD-BE2C-45BF-B76B-57D63C05B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EEE7F1-C673-49FF-AA4F-9D6630A7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73D9BF-A366-42A7-B609-83DBA331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39540F-9138-4CB4-B8CA-2D6AA03B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502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6B274-F403-4C60-932F-6B9EF1129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5143B-F953-4674-84C9-4C1298BA4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C0785E-D227-497E-A109-595C16255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672DF-391D-4742-9B2B-008D91CCF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F3FF1-DFA3-4C53-9C37-D504519D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16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D73FA-B5A0-431E-9888-72430FA2B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F0E158-EA2E-4D6D-A565-79FDE427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57679-FF09-4284-AB2F-0AD49A02E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FE703B-9593-43DC-901A-C10E36F7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98D32-0CBC-458C-8B9B-1066536E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86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C7F840-2269-4E2E-A94D-2BBE5784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ED3DDF-CE6D-4DB8-93C1-001A8ECDF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EBE315-689A-4904-ACD2-F0EF268A0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F1B75-46BE-4CAF-A46A-C932D4F0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C98E9B-03AB-40A1-9105-41D9F38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776F44-BB17-4A95-94C1-0120EFB39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40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A4DBC-0FD7-4527-98A6-5D6270E0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5BC120-B175-40F0-B355-986D327C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A71FB5-C0B6-4171-A14A-3A8A9B8BE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83DCA6-644D-4969-AF56-986191DD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5AEF4A-8ACE-41F5-BC30-AD7DEFD46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C974DB-0919-47DC-B800-2C875B5A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F9185D-67B0-4BC0-BF96-DF872FDF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2DB255-1BAC-4958-8CCA-9A5DFCF2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475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A4E259-7CD5-4F9F-B258-9596242A0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4A8804-D013-49D0-8519-0BF1415B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688736-31D0-4B11-A3C4-858B7793B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FA3861-F2DB-4823-B10B-F29B0AB1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16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41837C-694B-4E6D-A806-8EE1D407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1F60ED-50AF-40D8-8783-A8DB7A20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4B150C-A1CD-467B-BADA-EFF97F00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61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2F60E-52D5-4C41-8A59-162904801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2CE534-5D81-4EDD-86D9-7326BD542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BE6819-6060-43FF-AE2A-A783B28D2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5C8748-6567-41C2-99F2-459242E9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FD0081-50EC-41A9-8640-87AF952A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B758F1-782C-462B-A253-B4998C68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97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620CB-28C8-4624-896E-006FD08D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57B5A9-6278-4A0E-8A16-65AE7574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2C6CD8-D69B-485A-809A-11B8ECCF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9530C5-8141-49B0-B83A-059B5601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66D5D8-CF51-4393-A96A-3F1C150F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6DED9E-FBAB-4E18-B4F8-DE83D4B7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90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6F36C2-9D34-4581-BE36-E0C2B624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5AAC38-A039-4274-A81A-ECE68C915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FD341B-E18F-4A14-A7CE-5D8B4DD44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B8F1-5943-4710-B5BB-6541800E7463}" type="datetimeFigureOut">
              <a:rPr lang="es-MX" smtClean="0"/>
              <a:t>14/03/2025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8BCB67-9997-42C2-B064-97A7C1B5F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50DA59-C41B-40C5-92EE-20040C800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FCDDD-24B6-4C3E-A72F-67C7DD5522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671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79A7692-80D1-4DCD-9740-5FB21C640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84929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59EC550-1D32-4150-8ECD-7D41BD850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4" y="857"/>
            <a:ext cx="12192000" cy="6857143"/>
          </a:xfrm>
          <a:prstGeom prst="rect">
            <a:avLst/>
          </a:prstGeom>
        </p:spPr>
      </p:pic>
      <p:sp>
        <p:nvSpPr>
          <p:cNvPr id="9" name="CuadroTexto 6">
            <a:extLst>
              <a:ext uri="{FF2B5EF4-FFF2-40B4-BE49-F238E27FC236}">
                <a16:creationId xmlns:a16="http://schemas.microsoft.com/office/drawing/2014/main" id="{BADF7E65-6998-4BF0-A311-AE1469AE1C96}"/>
              </a:ext>
            </a:extLst>
          </p:cNvPr>
          <p:cNvSpPr txBox="1"/>
          <p:nvPr/>
        </p:nvSpPr>
        <p:spPr>
          <a:xfrm>
            <a:off x="819484" y="454406"/>
            <a:ext cx="10703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dirty="0">
                <a:solidFill>
                  <a:schemeClr val="bg2">
                    <a:lumMod val="10000"/>
                  </a:schemeClr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¿Qué son los Derechos ARCO?</a:t>
            </a:r>
            <a:endParaRPr lang="es-MX" sz="4000" dirty="0">
              <a:solidFill>
                <a:schemeClr val="bg2">
                  <a:lumMod val="10000"/>
                </a:schemeClr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BF40267-AA0E-40E2-A1D3-B488D8813B0B}"/>
              </a:ext>
            </a:extLst>
          </p:cNvPr>
          <p:cNvSpPr txBox="1"/>
          <p:nvPr/>
        </p:nvSpPr>
        <p:spPr>
          <a:xfrm>
            <a:off x="667362" y="1835218"/>
            <a:ext cx="51835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rgbClr val="0070C0"/>
                </a:solidFill>
                <a:latin typeface="Poppins ExtraLight" panose="020B0502040204020203" pitchFamily="2" charset="0"/>
                <a:cs typeface="Poppins ExtraLight" panose="020B0502040204020203" pitchFamily="2" charset="0"/>
              </a:rPr>
              <a:t>Son los derechos que las personas </a:t>
            </a:r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ExtraLight" panose="020B0502040204020203" pitchFamily="2" charset="0"/>
              </a:rPr>
              <a:t>pueden ejercer respecto de sus datos personales </a:t>
            </a:r>
            <a:r>
              <a:rPr lang="es-ES" sz="3600" dirty="0">
                <a:solidFill>
                  <a:srgbClr val="0070C0"/>
                </a:solidFill>
                <a:latin typeface="Poppins ExtraLight" panose="020B0502040204020203" pitchFamily="2" charset="0"/>
                <a:cs typeface="Poppins ExtraLight" panose="020B0502040204020203" pitchFamily="2" charset="0"/>
              </a:rPr>
              <a:t>frente a cualquier institución o sujeto obligado</a:t>
            </a:r>
            <a:endParaRPr lang="es-MX" sz="3600" dirty="0">
              <a:solidFill>
                <a:srgbClr val="0070C0"/>
              </a:solidFill>
              <a:latin typeface="Poppins ExtraLight" panose="020B0502040204020203" pitchFamily="2" charset="0"/>
              <a:cs typeface="Poppins ExtraLight" panose="020B05020402040202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139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3EBDD8C9-CB19-4773-A833-BF168D4B4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86054CB5-8B28-45DC-ACED-369D1E46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5403" y="327418"/>
            <a:ext cx="8334081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Poppins Black" panose="00000A00000000000000" pitchFamily="2" charset="0"/>
                <a:cs typeface="Poppins Black" panose="00000A00000000000000" pitchFamily="2" charset="0"/>
              </a:rPr>
              <a:t>¿Cuáles son esos derechos?</a:t>
            </a:r>
            <a:endParaRPr lang="es-MX" sz="4000" b="1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F72D184-28E7-4B99-BA76-E30411A8F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4214567" cy="4876833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Acceso</a:t>
            </a:r>
          </a:p>
          <a:p>
            <a:pPr algn="ctr"/>
            <a:endParaRPr lang="es-ES" sz="3600" b="1" dirty="0">
              <a:solidFill>
                <a:srgbClr val="0070C0"/>
              </a:solidFill>
              <a:latin typeface="Poppins MediumItalic"/>
              <a:cs typeface="Poppins Black" panose="00000A00000000000000" pitchFamily="2" charset="0"/>
            </a:endParaRPr>
          </a:p>
          <a:p>
            <a:pPr algn="ctr"/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Rectificación</a:t>
            </a:r>
          </a:p>
          <a:p>
            <a:pPr algn="ctr"/>
            <a:endParaRPr lang="es-ES" sz="3600" b="1" dirty="0">
              <a:solidFill>
                <a:srgbClr val="0070C0"/>
              </a:solidFill>
              <a:latin typeface="Poppins MediumItalic"/>
              <a:cs typeface="Poppins Black" panose="00000A00000000000000" pitchFamily="2" charset="0"/>
            </a:endParaRPr>
          </a:p>
          <a:p>
            <a:pPr algn="ctr"/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Cancelación u</a:t>
            </a:r>
          </a:p>
          <a:p>
            <a:pPr algn="ctr"/>
            <a:endParaRPr lang="es-ES" sz="3600" b="1" dirty="0">
              <a:solidFill>
                <a:srgbClr val="0070C0"/>
              </a:solidFill>
              <a:latin typeface="Poppins MediumItalic"/>
              <a:cs typeface="Poppins Black" panose="00000A00000000000000" pitchFamily="2" charset="0"/>
            </a:endParaRPr>
          </a:p>
          <a:p>
            <a:pPr algn="ctr"/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Oposición </a:t>
            </a:r>
          </a:p>
          <a:p>
            <a:pPr algn="ctr"/>
            <a:endParaRPr lang="es-ES" sz="3600" b="1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9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960197A-4270-4324-8018-D98D31ACB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BE5504BE-C4F4-4EFC-9A43-36CB8B060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36" y="909697"/>
            <a:ext cx="4957118" cy="5305752"/>
          </a:xfrm>
          <a:effectLst>
            <a:glow rad="127000">
              <a:srgbClr val="FFFFFF"/>
            </a:glow>
          </a:effectLst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ES" sz="3600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Estos derechos son independientes entre si, y </a:t>
            </a:r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cualquiera de ellos </a:t>
            </a:r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 </a:t>
            </a:r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se pueden hacer valer en un mismo momento</a:t>
            </a:r>
            <a:endParaRPr lang="es-MX" sz="3600" b="1" u="sng" dirty="0">
              <a:solidFill>
                <a:srgbClr val="0070C0"/>
              </a:solidFill>
              <a:latin typeface="Poppins MediumItalic"/>
              <a:cs typeface="Poppins Black" panose="00000A00000000000000" pitchFamily="2" charset="0"/>
            </a:endParaRPr>
          </a:p>
          <a:p>
            <a:pPr marL="0" indent="0">
              <a:buNone/>
            </a:pPr>
            <a:endParaRPr lang="es-MX" sz="3600" dirty="0">
              <a:solidFill>
                <a:srgbClr val="B93A3A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97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C8B89D7-7DAB-471F-8266-16B05859C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714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45028BAD-1E06-4DE5-89C0-FAC6B73AC336}"/>
              </a:ext>
            </a:extLst>
          </p:cNvPr>
          <p:cNvSpPr txBox="1"/>
          <p:nvPr/>
        </p:nvSpPr>
        <p:spPr>
          <a:xfrm>
            <a:off x="1197394" y="358832"/>
            <a:ext cx="94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latin typeface="Poppins Black" panose="00000A00000000000000" pitchFamily="2" charset="0"/>
                <a:cs typeface="Poppins Black" panose="00000A00000000000000" pitchFamily="2" charset="0"/>
              </a:rPr>
              <a:t>Acceso</a:t>
            </a:r>
            <a:endParaRPr lang="es-MX" sz="40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8CF8CC-1291-4D30-BAE4-3CB54F4806F7}"/>
              </a:ext>
            </a:extLst>
          </p:cNvPr>
          <p:cNvSpPr txBox="1"/>
          <p:nvPr/>
        </p:nvSpPr>
        <p:spPr>
          <a:xfrm>
            <a:off x="857494" y="1898362"/>
            <a:ext cx="43137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Acceder</a:t>
            </a:r>
            <a:r>
              <a:rPr lang="es-ES" sz="3600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 </a:t>
            </a:r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a su propia información</a:t>
            </a:r>
            <a:r>
              <a:rPr lang="es-ES" sz="3600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, </a:t>
            </a:r>
            <a:r>
              <a:rPr lang="es-ES" sz="3600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y a conocer el tratamiento que se le da</a:t>
            </a:r>
            <a:endParaRPr lang="es-MX" sz="3600" dirty="0">
              <a:solidFill>
                <a:srgbClr val="0070C0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0393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8E6B99D-22D7-4465-B018-C8D4B24F1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18533"/>
            <a:ext cx="12192000" cy="6901670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4CB8D57-8FD9-4D08-85C7-EE4EB6FF435C}"/>
              </a:ext>
            </a:extLst>
          </p:cNvPr>
          <p:cNvSpPr txBox="1"/>
          <p:nvPr/>
        </p:nvSpPr>
        <p:spPr>
          <a:xfrm>
            <a:off x="815789" y="468687"/>
            <a:ext cx="10886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i="0" u="none" strike="noStrike" baseline="0" dirty="0">
                <a:latin typeface="Poppins Black" panose="00000A00000000000000" pitchFamily="2" charset="0"/>
                <a:cs typeface="Poppins Black" panose="00000A00000000000000" pitchFamily="2" charset="0"/>
              </a:rPr>
              <a:t>Rectificación</a:t>
            </a:r>
            <a:endParaRPr lang="es-MX" sz="40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340568C-3CF7-4273-A068-46C6EB8C554A}"/>
              </a:ext>
            </a:extLst>
          </p:cNvPr>
          <p:cNvSpPr txBox="1"/>
          <p:nvPr/>
        </p:nvSpPr>
        <p:spPr>
          <a:xfrm>
            <a:off x="280303" y="2405488"/>
            <a:ext cx="52271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Pedir que sus datos personales se </a:t>
            </a:r>
            <a:r>
              <a:rPr lang="es-ES" sz="40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corrijan o actualicen</a:t>
            </a:r>
            <a:endParaRPr lang="es-MX" sz="4000" b="1" u="sng" dirty="0">
              <a:solidFill>
                <a:srgbClr val="0070C0"/>
              </a:solidFill>
              <a:latin typeface="Poppins MediumItalic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0144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8E6B99D-22D7-4465-B018-C8D4B24F1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1670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340568C-3CF7-4273-A068-46C6EB8C554A}"/>
              </a:ext>
            </a:extLst>
          </p:cNvPr>
          <p:cNvSpPr txBox="1"/>
          <p:nvPr/>
        </p:nvSpPr>
        <p:spPr>
          <a:xfrm>
            <a:off x="625349" y="2198507"/>
            <a:ext cx="49933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Eliminar</a:t>
            </a:r>
            <a:r>
              <a:rPr lang="es-ES" sz="3600" u="sng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 </a:t>
            </a:r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los registros que existan de sus datos personales </a:t>
            </a:r>
            <a:r>
              <a:rPr lang="es-ES" sz="3600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en archivos, sistemas o expedientes</a:t>
            </a:r>
            <a:endParaRPr lang="es-MX" sz="3600" dirty="0">
              <a:solidFill>
                <a:srgbClr val="0070C0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19BD240-678A-4E30-B78B-577E1BB63ECD}"/>
              </a:ext>
            </a:extLst>
          </p:cNvPr>
          <p:cNvSpPr txBox="1"/>
          <p:nvPr/>
        </p:nvSpPr>
        <p:spPr>
          <a:xfrm>
            <a:off x="267054" y="468686"/>
            <a:ext cx="11595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latin typeface="Poppins Black" panose="00000A00000000000000" pitchFamily="2" charset="0"/>
                <a:cs typeface="Poppins Black" panose="00000A00000000000000" pitchFamily="2" charset="0"/>
              </a:rPr>
              <a:t>Cancelación</a:t>
            </a:r>
            <a:endParaRPr lang="es-MX" sz="40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0201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8E6B99D-22D7-4465-B018-C8D4B24F1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783"/>
            <a:ext cx="12192000" cy="6901670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340568C-3CF7-4273-A068-46C6EB8C554A}"/>
              </a:ext>
            </a:extLst>
          </p:cNvPr>
          <p:cNvSpPr txBox="1"/>
          <p:nvPr/>
        </p:nvSpPr>
        <p:spPr>
          <a:xfrm>
            <a:off x="953797" y="2358359"/>
            <a:ext cx="44554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u="sng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Solicitar al sujeto obligado, que se abstenga</a:t>
            </a:r>
            <a:r>
              <a:rPr lang="es-ES" sz="3600" b="1" dirty="0">
                <a:solidFill>
                  <a:srgbClr val="0070C0"/>
                </a:solidFill>
                <a:latin typeface="Poppins MediumItalic"/>
                <a:cs typeface="Poppins Black" panose="00000A00000000000000" pitchFamily="2" charset="0"/>
              </a:rPr>
              <a:t> </a:t>
            </a:r>
            <a:r>
              <a:rPr lang="es-ES" sz="3600" b="1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de</a:t>
            </a:r>
            <a:r>
              <a:rPr lang="es-ES" sz="3600" dirty="0">
                <a:solidFill>
                  <a:srgbClr val="0070C0"/>
                </a:solidFill>
                <a:latin typeface="Poppins ExtraLight" panose="00000300000000000000" pitchFamily="2" charset="0"/>
                <a:cs typeface="Poppins ExtraLight" panose="00000300000000000000" pitchFamily="2" charset="0"/>
              </a:rPr>
              <a:t>l uso o tratamiento de sus datos personales</a:t>
            </a:r>
          </a:p>
          <a:p>
            <a:pPr algn="ctr"/>
            <a:endParaRPr lang="es-ES" sz="3600" dirty="0">
              <a:solidFill>
                <a:srgbClr val="0070C0"/>
              </a:solidFill>
              <a:latin typeface="Poppins ExtraLight" panose="00000300000000000000" pitchFamily="2" charset="0"/>
              <a:cs typeface="Poppins ExtraLight" panose="000003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19BD240-678A-4E30-B78B-577E1BB63ECD}"/>
              </a:ext>
            </a:extLst>
          </p:cNvPr>
          <p:cNvSpPr txBox="1"/>
          <p:nvPr/>
        </p:nvSpPr>
        <p:spPr>
          <a:xfrm>
            <a:off x="3181527" y="627768"/>
            <a:ext cx="5828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latin typeface="Poppins Black" panose="00000A00000000000000" pitchFamily="2" charset="0"/>
                <a:cs typeface="Poppins Black" panose="00000A00000000000000" pitchFamily="2" charset="0"/>
              </a:rPr>
              <a:t>Oposición</a:t>
            </a:r>
            <a:endParaRPr lang="es-MX" sz="40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33930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8E6B99D-22D7-4465-B018-C8D4B24F1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01670"/>
          </a:xfr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340568C-3CF7-4273-A068-46C6EB8C554A}"/>
              </a:ext>
            </a:extLst>
          </p:cNvPr>
          <p:cNvSpPr txBox="1"/>
          <p:nvPr/>
        </p:nvSpPr>
        <p:spPr>
          <a:xfrm>
            <a:off x="107944" y="2771926"/>
            <a:ext cx="563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rgbClr val="0070C0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Fuente: </a:t>
            </a:r>
            <a:r>
              <a:rPr lang="es-ES" sz="2000" b="1" u="sng" dirty="0">
                <a:solidFill>
                  <a:srgbClr val="0070C0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Ley General de Protección de Datos Personales en Posesión de Sujetos Obligados</a:t>
            </a:r>
            <a:endParaRPr lang="es-MX" sz="2000" b="1" u="sng" dirty="0">
              <a:solidFill>
                <a:srgbClr val="0070C0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E1286FE-3CD1-441F-AB13-69F44B42C4AE}"/>
              </a:ext>
            </a:extLst>
          </p:cNvPr>
          <p:cNvSpPr txBox="1"/>
          <p:nvPr/>
        </p:nvSpPr>
        <p:spPr>
          <a:xfrm>
            <a:off x="7655859" y="6140823"/>
            <a:ext cx="4159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u="sng" dirty="0">
                <a:solidFill>
                  <a:srgbClr val="0070C0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Dirección de Asuntos Jurídicos</a:t>
            </a:r>
            <a:endParaRPr lang="es-MX" sz="2000" b="1" u="sng" dirty="0">
              <a:solidFill>
                <a:srgbClr val="0070C0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0685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134</Words>
  <Application>Microsoft Office PowerPoint</Application>
  <PresentationFormat>Panorámica</PresentationFormat>
  <Paragraphs>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Poppins Black</vt:lpstr>
      <vt:lpstr>Poppins ExtraLight</vt:lpstr>
      <vt:lpstr>Poppins Medium</vt:lpstr>
      <vt:lpstr>Poppins MediumItalic</vt:lpstr>
      <vt:lpstr>Tema de Office</vt:lpstr>
      <vt:lpstr>Presentación de PowerPoint</vt:lpstr>
      <vt:lpstr>Presentación de PowerPoint</vt:lpstr>
      <vt:lpstr>¿Cuáles son esos derechos?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son los Derechos ARCO?</dc:title>
  <dc:creator>María de Lourdes Fortuna Santana</dc:creator>
  <cp:lastModifiedBy>María de Lourdes Fortuna Santana</cp:lastModifiedBy>
  <cp:revision>49</cp:revision>
  <dcterms:created xsi:type="dcterms:W3CDTF">2025-02-17T17:15:49Z</dcterms:created>
  <dcterms:modified xsi:type="dcterms:W3CDTF">2025-03-14T20:19:16Z</dcterms:modified>
</cp:coreProperties>
</file>